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5" r:id="rId4"/>
    <p:sldId id="306" r:id="rId5"/>
    <p:sldId id="307" r:id="rId6"/>
    <p:sldId id="308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5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DAC3597-FDEB-4671-907E-567C39CC5E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5908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Производительность труда: сущность, роль в развитии предприятия, методы ее измерения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GB" sz="2400" b="1" i="1" dirty="0" err="1" smtClean="0"/>
              <a:t>Labor</a:t>
            </a:r>
            <a:r>
              <a:rPr lang="en-GB" sz="2400" b="1" i="1" dirty="0" smtClean="0"/>
              <a:t> productivity: essence, role in the development of the enterprise, methods of its measurement</a:t>
            </a:r>
            <a:r>
              <a:rPr lang="ru-RU" sz="2400" b="1" i="1" dirty="0" smtClean="0"/>
              <a:t>?</a:t>
            </a:r>
            <a:endParaRPr lang="ru-RU" sz="2400" i="1" dirty="0"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Производительность труда: понятие, методы измерения</a:t>
            </a:r>
          </a:p>
          <a:p>
            <a:pPr marL="514350" indent="-514350">
              <a:buFont typeface="+mj-lt"/>
              <a:buAutoNum type="arabicPeriod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</a:rPr>
              <a:t>Организация труда на предприятии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47800"/>
            <a:ext cx="9144000" cy="24384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производительностью труда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понимают результативность (эффективность) труда отдельного работника или целого коллектива в процессе производства продукции или оказания услуг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 производительностью живого труда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принято понимать его способность производить в единицу времени определенное количество продукции.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Производительность труда можно характеризовать либо прямым показателем -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выработкой продукции в единицу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затраченного рабочего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времени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либо обратным показателем -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трудоемкостью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(затратами рабочего времени на единицу произведенной продукции).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4241899"/>
            <a:ext cx="86106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Выработка </a:t>
            </a:r>
            <a:r>
              <a:rPr lang="ru-RU" dirty="0" smtClean="0">
                <a:latin typeface="Times New Roman" pitchFamily="18" charset="0"/>
              </a:rPr>
              <a:t>измеряется количеством продукции, произведенной в единицу рабочего времени или приходящейся на одного среднесписочного работника или рабочего в год (квартал, месяц). </a:t>
            </a:r>
            <a:r>
              <a:rPr lang="en-US" dirty="0" smtClean="0">
                <a:latin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</a:rPr>
              <a:t>W</a:t>
            </a:r>
            <a:r>
              <a:rPr lang="ru-RU" b="1" dirty="0" smtClean="0">
                <a:latin typeface="Times New Roman" pitchFamily="18" charset="0"/>
              </a:rPr>
              <a:t> = </a:t>
            </a:r>
            <a:r>
              <a:rPr lang="en-US" b="1" dirty="0" smtClean="0">
                <a:latin typeface="Times New Roman" pitchFamily="18" charset="0"/>
              </a:rPr>
              <a:t>Q</a:t>
            </a:r>
            <a:r>
              <a:rPr lang="ru-RU" b="1" dirty="0" smtClean="0">
                <a:latin typeface="Times New Roman" pitchFamily="18" charset="0"/>
              </a:rPr>
              <a:t> / </a:t>
            </a:r>
            <a:r>
              <a:rPr lang="ru-RU" b="1" dirty="0" err="1" smtClean="0">
                <a:latin typeface="Times New Roman" pitchFamily="18" charset="0"/>
              </a:rPr>
              <a:t>Чср</a:t>
            </a:r>
            <a:r>
              <a:rPr lang="en-US" b="1" dirty="0" smtClean="0">
                <a:latin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</a:rPr>
              <a:t>= </a:t>
            </a:r>
            <a:r>
              <a:rPr lang="en-US" b="1" dirty="0" smtClean="0">
                <a:latin typeface="Times New Roman" pitchFamily="18" charset="0"/>
              </a:rPr>
              <a:t>Q</a:t>
            </a:r>
            <a:r>
              <a:rPr lang="ru-RU" b="1" dirty="0" smtClean="0">
                <a:latin typeface="Times New Roman" pitchFamily="18" charset="0"/>
              </a:rPr>
              <a:t>/</a:t>
            </a:r>
            <a:r>
              <a:rPr lang="en-US" b="1" dirty="0" smtClean="0">
                <a:latin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</a:rPr>
              <a:t>                                             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где </a:t>
            </a:r>
            <a:r>
              <a:rPr lang="en-US" dirty="0" smtClean="0">
                <a:latin typeface="Times New Roman" pitchFamily="18" charset="0"/>
              </a:rPr>
              <a:t>Q </a:t>
            </a:r>
            <a:r>
              <a:rPr lang="ru-RU" dirty="0" smtClean="0">
                <a:latin typeface="Times New Roman" pitchFamily="18" charset="0"/>
                <a:sym typeface="Symbol" pitchFamily="18" charset="2"/>
              </a:rPr>
              <a:t></a:t>
            </a:r>
            <a:r>
              <a:rPr lang="ru-RU" dirty="0" smtClean="0">
                <a:latin typeface="Times New Roman" pitchFamily="18" charset="0"/>
              </a:rPr>
              <a:t> объем выпускаемой продукции или оказываемых услуг в любых ед. измерения (натуральных, стоимостных, трудовых) произведенную одним работником или коллективом за определенный период;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Т – время, затраченное на производство данного количества продукции;</a:t>
            </a:r>
            <a:r>
              <a:rPr lang="en-US" dirty="0" smtClean="0">
                <a:latin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</a:rPr>
              <a:t>Чср</a:t>
            </a:r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sym typeface="Symbol" pitchFamily="18" charset="2"/>
              </a:rPr>
              <a:t></a:t>
            </a:r>
            <a:r>
              <a:rPr lang="ru-RU" dirty="0" smtClean="0">
                <a:latin typeface="Times New Roman" pitchFamily="18" charset="0"/>
              </a:rPr>
              <a:t> среднесписочная численность</a:t>
            </a:r>
            <a:r>
              <a:rPr lang="ru-RU" sz="2000" dirty="0" smtClean="0">
                <a:latin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</a:rPr>
              <a:t>работающих, чел.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28600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Трудоемкость </a:t>
            </a:r>
            <a:r>
              <a:rPr lang="ru-RU" sz="2400" dirty="0" smtClean="0">
                <a:latin typeface="Times New Roman" pitchFamily="18" charset="0"/>
              </a:rPr>
              <a:t>— это затраты рабочего времени на производство единицы продукции.</a:t>
            </a:r>
            <a:r>
              <a:rPr lang="ru-RU" dirty="0" smtClean="0">
                <a:latin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274838"/>
            <a:ext cx="754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</a:rPr>
              <a:t>Зависимость между снижением трудоемкости (Т) и ростом выработки (</a:t>
            </a:r>
            <a:r>
              <a:rPr lang="en-US" sz="2000" dirty="0" smtClean="0">
                <a:latin typeface="Times New Roman" pitchFamily="18" charset="0"/>
              </a:rPr>
              <a:t>W</a:t>
            </a:r>
            <a:r>
              <a:rPr lang="ru-RU" sz="2000" dirty="0" smtClean="0">
                <a:latin typeface="Times New Roman" pitchFamily="18" charset="0"/>
              </a:rPr>
              <a:t>) определяется по формулам:</a:t>
            </a:r>
            <a:r>
              <a:rPr lang="en-US" sz="2000" dirty="0" smtClean="0">
                <a:latin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</a:rPr>
              <a:t>Т=[</a:t>
            </a:r>
            <a:r>
              <a:rPr lang="en-US" sz="2000" dirty="0" smtClean="0">
                <a:latin typeface="Times New Roman" pitchFamily="18" charset="0"/>
              </a:rPr>
              <a:t>W</a:t>
            </a:r>
            <a:r>
              <a:rPr lang="ru-RU" sz="2000" dirty="0" smtClean="0">
                <a:latin typeface="Times New Roman" pitchFamily="18" charset="0"/>
              </a:rPr>
              <a:t> / (</a:t>
            </a:r>
            <a:r>
              <a:rPr lang="en-US" sz="2000" dirty="0" smtClean="0">
                <a:latin typeface="Times New Roman" pitchFamily="18" charset="0"/>
              </a:rPr>
              <a:t>W</a:t>
            </a:r>
            <a:r>
              <a:rPr lang="ru-RU" sz="2000" dirty="0" smtClean="0">
                <a:latin typeface="Times New Roman" pitchFamily="18" charset="0"/>
              </a:rPr>
              <a:t> + 100)] 100</a:t>
            </a:r>
            <a:br>
              <a:rPr lang="ru-RU" sz="2000" dirty="0" smtClean="0">
                <a:latin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</a:rPr>
              <a:t>W</a:t>
            </a:r>
            <a:r>
              <a:rPr lang="ru-RU" sz="2000" dirty="0" smtClean="0">
                <a:latin typeface="Times New Roman" pitchFamily="18" charset="0"/>
              </a:rPr>
              <a:t>=[Т / (100 – Т )] 100</a:t>
            </a:r>
            <a:br>
              <a:rPr lang="ru-RU" sz="2000" dirty="0" smtClean="0">
                <a:latin typeface="Times New Roman" pitchFamily="18" charset="0"/>
              </a:rPr>
            </a:b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900113" y="1700213"/>
            <a:ext cx="80295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88925" eaLnBrk="0" hangingPunct="0"/>
            <a:r>
              <a:rPr lang="ru-RU" sz="2000" dirty="0">
                <a:latin typeface="Arial" charset="0"/>
                <a:cs typeface="Times New Roman" pitchFamily="18" charset="0"/>
              </a:rPr>
              <a:t>1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. 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Натуральный</a:t>
            </a:r>
            <a:r>
              <a:rPr lang="ru-RU" sz="2000" b="1" dirty="0">
                <a:solidFill>
                  <a:schemeClr val="hlink"/>
                </a:solidFill>
                <a:latin typeface="Arial" charset="0"/>
                <a:cs typeface="Times New Roman" pitchFamily="18" charset="0"/>
              </a:rPr>
              <a:t>,</a:t>
            </a:r>
            <a:r>
              <a:rPr lang="ru-RU" sz="2000" b="1" dirty="0">
                <a:latin typeface="Arial" charset="0"/>
                <a:cs typeface="Times New Roman" pitchFamily="18" charset="0"/>
              </a:rPr>
              <a:t> </a:t>
            </a:r>
            <a:r>
              <a:rPr lang="ru-RU" sz="2000" dirty="0">
                <a:latin typeface="Arial" charset="0"/>
                <a:cs typeface="Times New Roman" pitchFamily="18" charset="0"/>
              </a:rPr>
              <a:t>когда объем произведенной продукции выражается в натуральных единицах измерения. В этом случае оказывается возможным определить уровень выработки и его изменение за два периода по формуле </a:t>
            </a:r>
            <a:endParaRPr lang="ru-RU" sz="2000" dirty="0">
              <a:latin typeface="Arial" charset="0"/>
            </a:endParaRPr>
          </a:p>
        </p:txBody>
      </p:sp>
      <p:graphicFrame>
        <p:nvGraphicFramePr>
          <p:cNvPr id="51244" name="Group 44"/>
          <p:cNvGraphicFramePr>
            <a:graphicFrameLocks noGrp="1"/>
          </p:cNvGraphicFramePr>
          <p:nvPr/>
        </p:nvGraphicFramePr>
        <p:xfrm>
          <a:off x="1979613" y="2852738"/>
          <a:ext cx="1008062" cy="790575"/>
        </p:xfrm>
        <a:graphic>
          <a:graphicData uri="http://schemas.openxmlformats.org/drawingml/2006/table">
            <a:tbl>
              <a:tblPr/>
              <a:tblGrid>
                <a:gridCol w="1008062"/>
              </a:tblGrid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Σq</a:t>
                      </a:r>
                      <a:r>
                        <a:rPr kumimoji="0" lang="ru-RU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ΣT</a:t>
                      </a:r>
                      <a:r>
                        <a:rPr kumimoji="0" lang="ru-RU" sz="16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47" name="Rectangle 17"/>
          <p:cNvSpPr>
            <a:spLocks noChangeArrowheads="1"/>
          </p:cNvSpPr>
          <p:nvPr/>
        </p:nvSpPr>
        <p:spPr bwMode="auto">
          <a:xfrm>
            <a:off x="-3006725" y="3611563"/>
            <a:ext cx="704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>
                <a:cs typeface="Times New Roman" pitchFamily="18" charset="0"/>
              </a:rPr>
              <a:t>  : </a:t>
            </a:r>
            <a:endParaRPr lang="ru-RU" sz="800">
              <a:latin typeface="Arial" charset="0"/>
            </a:endParaRPr>
          </a:p>
          <a:p>
            <a:pPr eaLnBrk="0" hangingPunct="0"/>
            <a:endParaRPr lang="ru-RU">
              <a:latin typeface="Arial" charset="0"/>
            </a:endParaRPr>
          </a:p>
        </p:txBody>
      </p:sp>
      <p:graphicFrame>
        <p:nvGraphicFramePr>
          <p:cNvPr id="51229" name="Group 29"/>
          <p:cNvGraphicFramePr>
            <a:graphicFrameLocks noGrp="1"/>
          </p:cNvGraphicFramePr>
          <p:nvPr/>
        </p:nvGraphicFramePr>
        <p:xfrm>
          <a:off x="2195513" y="3789363"/>
          <a:ext cx="863600" cy="647700"/>
        </p:xfrm>
        <a:graphic>
          <a:graphicData uri="http://schemas.openxmlformats.org/drawingml/2006/table">
            <a:tbl>
              <a:tblPr/>
              <a:tblGrid>
                <a:gridCol w="8636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Σq</a:t>
                      </a:r>
                      <a:r>
                        <a:rPr kumimoji="0" lang="ru-RU" sz="12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ΣT</a:t>
                      </a:r>
                      <a:r>
                        <a:rPr kumimoji="0" lang="ru-RU" sz="12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2" name="Rectangle 30"/>
          <p:cNvSpPr>
            <a:spLocks noChangeArrowheads="1"/>
          </p:cNvSpPr>
          <p:nvPr/>
        </p:nvSpPr>
        <p:spPr bwMode="auto">
          <a:xfrm>
            <a:off x="971550" y="333375"/>
            <a:ext cx="49312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Методы измерения производительности труда</a:t>
            </a:r>
          </a:p>
        </p:txBody>
      </p:sp>
      <p:sp>
        <p:nvSpPr>
          <p:cNvPr id="10253" name="Rectangle 34"/>
          <p:cNvSpPr>
            <a:spLocks noChangeArrowheads="1"/>
          </p:cNvSpPr>
          <p:nvPr/>
        </p:nvSpPr>
        <p:spPr bwMode="auto">
          <a:xfrm>
            <a:off x="1044575" y="2990850"/>
            <a:ext cx="1106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Iw = </a:t>
            </a:r>
          </a:p>
        </p:txBody>
      </p:sp>
      <p:sp>
        <p:nvSpPr>
          <p:cNvPr id="10254" name="Rectangle 45"/>
          <p:cNvSpPr>
            <a:spLocks noChangeArrowheads="1"/>
          </p:cNvSpPr>
          <p:nvPr/>
        </p:nvSpPr>
        <p:spPr bwMode="auto">
          <a:xfrm>
            <a:off x="1116013" y="3860800"/>
            <a:ext cx="11064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dirty="0" err="1"/>
              <a:t>Iw</a:t>
            </a:r>
            <a:r>
              <a:rPr lang="ru-RU" dirty="0"/>
              <a:t> =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5800" y="838200"/>
            <a:ext cx="784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На промышленных предприятиях в зависимости от единицы измерения объема производства различают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три метода определения производительности</a:t>
            </a:r>
            <a:r>
              <a:rPr lang="ru-RU" dirty="0" smtClean="0">
                <a:latin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9600" y="51054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То есть при </a:t>
            </a:r>
            <a:r>
              <a:rPr lang="ru-RU" b="1" dirty="0" smtClean="0">
                <a:latin typeface="Times New Roman" pitchFamily="18" charset="0"/>
              </a:rPr>
              <a:t>натуральном методе</a:t>
            </a:r>
            <a:r>
              <a:rPr lang="ru-RU" dirty="0" smtClean="0">
                <a:latin typeface="Times New Roman" pitchFamily="18" charset="0"/>
              </a:rPr>
              <a:t> производительность труда определяется как отношение объема продукции в физических единицах к численности промышленно-производственного персонала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755650" y="404813"/>
            <a:ext cx="785018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88925" algn="just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Трудовой,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когда общий объем результатов производства выражают в некоторых фиксированных единицах трудоемкости. Общая формула индекса производительности труда по трудовому методу будет иметь следующий вид: </a:t>
            </a:r>
            <a:endParaRPr lang="ru-RU" b="1" dirty="0">
              <a:latin typeface="Times New Roman" pitchFamily="18" charset="0"/>
            </a:endParaRPr>
          </a:p>
          <a:p>
            <a:pPr indent="288925" eaLnBrk="0" hangingPunct="0"/>
            <a:endParaRPr lang="ru-RU" dirty="0">
              <a:latin typeface="Times New Roman" pitchFamily="18" charset="0"/>
            </a:endParaRPr>
          </a:p>
          <a:p>
            <a:pPr indent="288925" eaLnBrk="0" hangingPunct="0"/>
            <a:endParaRPr lang="ru-RU" b="1" dirty="0"/>
          </a:p>
        </p:txBody>
      </p:sp>
      <p:graphicFrame>
        <p:nvGraphicFramePr>
          <p:cNvPr id="52259" name="Group 35"/>
          <p:cNvGraphicFramePr>
            <a:graphicFrameLocks noGrp="1"/>
          </p:cNvGraphicFramePr>
          <p:nvPr/>
        </p:nvGraphicFramePr>
        <p:xfrm>
          <a:off x="1763713" y="1844675"/>
          <a:ext cx="1368425" cy="754063"/>
        </p:xfrm>
        <a:graphic>
          <a:graphicData uri="http://schemas.openxmlformats.org/drawingml/2006/table">
            <a:tbl>
              <a:tblPr/>
              <a:tblGrid>
                <a:gridCol w="13684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Σq</a:t>
                      </a:r>
                      <a:r>
                        <a:rPr kumimoji="0" lang="ru-RU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ru-RU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ΣT</a:t>
                      </a:r>
                      <a:r>
                        <a:rPr kumimoji="0" lang="ru-RU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71" name="Rectangle 17"/>
          <p:cNvSpPr>
            <a:spLocks noChangeArrowheads="1"/>
          </p:cNvSpPr>
          <p:nvPr/>
        </p:nvSpPr>
        <p:spPr bwMode="auto">
          <a:xfrm>
            <a:off x="-4662488" y="3298825"/>
            <a:ext cx="704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>
                <a:cs typeface="Times New Roman" pitchFamily="18" charset="0"/>
              </a:rPr>
              <a:t>  : </a:t>
            </a:r>
            <a:endParaRPr lang="ru-RU" sz="800">
              <a:latin typeface="Arial" charset="0"/>
            </a:endParaRPr>
          </a:p>
          <a:p>
            <a:pPr eaLnBrk="0" hangingPunct="0"/>
            <a:endParaRPr lang="ru-RU">
              <a:latin typeface="Arial" charset="0"/>
            </a:endParaRPr>
          </a:p>
        </p:txBody>
      </p:sp>
      <p:graphicFrame>
        <p:nvGraphicFramePr>
          <p:cNvPr id="52253" name="Group 29"/>
          <p:cNvGraphicFramePr>
            <a:graphicFrameLocks noGrp="1"/>
          </p:cNvGraphicFramePr>
          <p:nvPr/>
        </p:nvGraphicFramePr>
        <p:xfrm>
          <a:off x="4572000" y="1916113"/>
          <a:ext cx="835025" cy="549276"/>
        </p:xfrm>
        <a:graphic>
          <a:graphicData uri="http://schemas.openxmlformats.org/drawingml/2006/table">
            <a:tbl>
              <a:tblPr/>
              <a:tblGrid>
                <a:gridCol w="8350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Σq</a:t>
                      </a:r>
                      <a:r>
                        <a:rPr kumimoji="0" lang="ru-RU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t</a:t>
                      </a:r>
                      <a:r>
                        <a:rPr kumimoji="0" lang="ru-RU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ΣT</a:t>
                      </a:r>
                      <a:r>
                        <a:rPr kumimoji="0" lang="ru-RU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76" name="Rectangle 30"/>
          <p:cNvSpPr>
            <a:spLocks noChangeArrowheads="1"/>
          </p:cNvSpPr>
          <p:nvPr/>
        </p:nvSpPr>
        <p:spPr bwMode="auto">
          <a:xfrm>
            <a:off x="395288" y="3930650"/>
            <a:ext cx="81518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88925"/>
            <a:r>
              <a:rPr lang="ru-RU" sz="1200" dirty="0">
                <a:cs typeface="Times New Roman" pitchFamily="18" charset="0"/>
              </a:rPr>
              <a:t>  </a:t>
            </a:r>
            <a:r>
              <a:rPr lang="ru-RU" sz="1200" dirty="0" smtClean="0">
                <a:cs typeface="Times New Roman" pitchFamily="18" charset="0"/>
              </a:rPr>
              <a:t>,</a:t>
            </a:r>
            <a:endParaRPr lang="ru-RU" sz="800" dirty="0">
              <a:latin typeface="Arial" charset="0"/>
            </a:endParaRPr>
          </a:p>
        </p:txBody>
      </p:sp>
      <p:sp>
        <p:nvSpPr>
          <p:cNvPr id="11277" name="Rectangle 33"/>
          <p:cNvSpPr>
            <a:spLocks noChangeArrowheads="1"/>
          </p:cNvSpPr>
          <p:nvPr/>
        </p:nvSpPr>
        <p:spPr bwMode="auto">
          <a:xfrm>
            <a:off x="3708400" y="2133600"/>
            <a:ext cx="809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b="1"/>
              <a:t>Iw =</a:t>
            </a:r>
          </a:p>
        </p:txBody>
      </p:sp>
      <p:sp>
        <p:nvSpPr>
          <p:cNvPr id="11278" name="Rectangle 34"/>
          <p:cNvSpPr>
            <a:spLocks noChangeArrowheads="1"/>
          </p:cNvSpPr>
          <p:nvPr/>
        </p:nvSpPr>
        <p:spPr bwMode="auto">
          <a:xfrm>
            <a:off x="971550" y="1989138"/>
            <a:ext cx="809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Iw =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5800" y="2590800"/>
            <a:ext cx="8077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В зависимости от того, затраты каких категорий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</a:rPr>
              <a:t>промышленно-производственного персонала учитываются при определении трудоемкости единицы продукции,  различаются следующие виды: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а</a:t>
            </a:r>
            <a:r>
              <a:rPr lang="en-US" dirty="0" smtClean="0">
                <a:latin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</a:rPr>
              <a:t>технологическая трудоемкость, отражающая все затраты труда основных рабочих – сдельщиков и повременщиков;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41148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</a:rPr>
              <a:t>б) трудоемкость обслуживания производства, учитывающая при расчете затрат труда вспомогательных рабочих;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в) трудоемкость управления производством, учитывающая затраты управленческого персонала;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г) общая  трудоемкость, в которую входят затраты труда всех работников предприятия.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900113" y="188913"/>
            <a:ext cx="77755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88925"/>
            <a:r>
              <a:rPr lang="ru-RU" sz="2000" b="1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Стоимостной,</a:t>
            </a:r>
            <a:r>
              <a:rPr lang="ru-RU" sz="2000" b="1" dirty="0">
                <a:latin typeface="Arial" charset="0"/>
                <a:cs typeface="Times New Roman" pitchFamily="18" charset="0"/>
              </a:rPr>
              <a:t> </a:t>
            </a:r>
            <a:r>
              <a:rPr lang="ru-RU" sz="2000" dirty="0">
                <a:latin typeface="Arial" charset="0"/>
                <a:cs typeface="Times New Roman" pitchFamily="18" charset="0"/>
              </a:rPr>
              <a:t>когда объем произведенного результата производства оценивается в денежном выражении через цену или, что является более предпочтительным, через добавленную стоимость (условно-чистую продукцию).</a:t>
            </a:r>
            <a:r>
              <a:rPr lang="ru-RU" sz="1400" dirty="0">
                <a:latin typeface="Arial" charset="0"/>
                <a:cs typeface="Times New Roman" pitchFamily="18" charset="0"/>
              </a:rPr>
              <a:t> </a:t>
            </a:r>
            <a:endParaRPr lang="ru-RU" sz="1400" dirty="0">
              <a:latin typeface="Arial" charset="0"/>
            </a:endParaRPr>
          </a:p>
        </p:txBody>
      </p:sp>
      <p:graphicFrame>
        <p:nvGraphicFramePr>
          <p:cNvPr id="53264" name="Group 16"/>
          <p:cNvGraphicFramePr>
            <a:graphicFrameLocks noGrp="1"/>
          </p:cNvGraphicFramePr>
          <p:nvPr/>
        </p:nvGraphicFramePr>
        <p:xfrm>
          <a:off x="2514600" y="1676400"/>
          <a:ext cx="1584325" cy="548958"/>
        </p:xfrm>
        <a:graphic>
          <a:graphicData uri="http://schemas.openxmlformats.org/drawingml/2006/table">
            <a:tbl>
              <a:tblPr/>
              <a:tblGrid>
                <a:gridCol w="1584325"/>
              </a:tblGrid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Σq</a:t>
                      </a:r>
                      <a:r>
                        <a:rPr kumimoji="0" lang="ru-RU" sz="12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ΣT</a:t>
                      </a:r>
                      <a:r>
                        <a:rPr kumimoji="0" lang="ru-RU" sz="12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95" name="Rectangle 17"/>
          <p:cNvSpPr>
            <a:spLocks noChangeArrowheads="1"/>
          </p:cNvSpPr>
          <p:nvPr/>
        </p:nvSpPr>
        <p:spPr bwMode="auto">
          <a:xfrm>
            <a:off x="-4649788" y="3832225"/>
            <a:ext cx="704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>
                <a:cs typeface="Times New Roman" pitchFamily="18" charset="0"/>
              </a:rPr>
              <a:t>  : </a:t>
            </a:r>
            <a:endParaRPr lang="ru-RU" sz="800">
              <a:latin typeface="Arial" charset="0"/>
            </a:endParaRPr>
          </a:p>
          <a:p>
            <a:pPr eaLnBrk="0" hangingPunct="0"/>
            <a:endParaRPr lang="ru-RU">
              <a:latin typeface="Arial" charset="0"/>
            </a:endParaRPr>
          </a:p>
        </p:txBody>
      </p:sp>
      <p:sp>
        <p:nvSpPr>
          <p:cNvPr id="12300" name="Rectangle 30"/>
          <p:cNvSpPr>
            <a:spLocks noChangeArrowheads="1"/>
          </p:cNvSpPr>
          <p:nvPr/>
        </p:nvSpPr>
        <p:spPr bwMode="auto">
          <a:xfrm>
            <a:off x="-396875" y="4930775"/>
            <a:ext cx="6365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200">
                <a:cs typeface="Times New Roman" pitchFamily="18" charset="0"/>
              </a:rPr>
              <a:t>  ,</a:t>
            </a:r>
            <a:endParaRPr lang="ru-RU"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81200" y="1828800"/>
            <a:ext cx="628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/>
            <a:r>
              <a:rPr lang="ru-RU" dirty="0" err="1" smtClean="0">
                <a:solidFill>
                  <a:prstClr val="black"/>
                </a:solidFill>
              </a:rPr>
              <a:t>Iw</a:t>
            </a:r>
            <a:r>
              <a:rPr lang="ru-RU" dirty="0" smtClean="0">
                <a:solidFill>
                  <a:prstClr val="black"/>
                </a:solidFill>
              </a:rPr>
              <a:t> =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2274838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</a:rPr>
              <a:t>стоимостной метод</a:t>
            </a:r>
            <a:r>
              <a:rPr lang="ru-RU" dirty="0" smtClean="0">
                <a:latin typeface="Times New Roman" pitchFamily="18" charset="0"/>
              </a:rPr>
              <a:t> является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</a:rPr>
              <a:t>наиболее универсальным. </a:t>
            </a:r>
            <a:br>
              <a:rPr lang="ru-RU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Уровень производительности труда определяется путем деления объема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</a:rPr>
              <a:t>продукции в денежном выражении на численность  промышленно-производственного персонала.</a:t>
            </a:r>
            <a:br>
              <a:rPr lang="ru-RU" dirty="0" smtClean="0"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04800" y="3733800"/>
            <a:ext cx="8534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Преимущества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простота, возможность обобщения разнородной продукции и приемлемость для исчисления сводных показателей от предприятия до промышленности в целом.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Недостатки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стоимостная оценка объемов продукции в значительной мере подвержена влияниям изменения удельного веса затрат прошлого труда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издержках на производство и реализацию продукции.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5400" b="1" dirty="0">
                <a:latin typeface="Times New Roman" pitchFamily="18" charset="0"/>
              </a:rPr>
              <a:t>ОРГАНИЗАЦИЯ ТРУДА НА ПРЕДПРИЯТИИ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Организация труда  включает в качестве необходимого составляющего элемента  </a:t>
            </a:r>
            <a:r>
              <a:rPr lang="ru-RU" b="1">
                <a:latin typeface="Times New Roman" pitchFamily="18" charset="0"/>
              </a:rPr>
              <a:t>нормирование труда</a:t>
            </a:r>
            <a:r>
              <a:rPr lang="ru-RU">
                <a:latin typeface="Times New Roman" pitchFamily="18" charset="0"/>
              </a:rPr>
              <a:t>. </a:t>
            </a:r>
            <a:br>
              <a:rPr lang="ru-RU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>Целью нормирования труда</a:t>
            </a:r>
            <a:r>
              <a:rPr lang="ru-RU">
                <a:latin typeface="Times New Roman" pitchFamily="18" charset="0"/>
              </a:rPr>
              <a:t> является  определение необходимых затрат и результатов труда, установление соотношений между численностью работников и количеством единиц оборудования.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Фредерик Уинстон Тейлор по праву считается основателем современного менеджмента.</a:t>
            </a:r>
            <a:r>
              <a:rPr lang="ru-RU" sz="4000"/>
              <a:t> </a:t>
            </a:r>
            <a:br>
              <a:rPr lang="ru-RU" sz="4000"/>
            </a:br>
            <a:r>
              <a:rPr lang="ru-RU" sz="3600">
                <a:latin typeface="Times New Roman" pitchFamily="18" charset="0"/>
              </a:rPr>
              <a:t>4 научных принципа (правила управления):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- создание научного фундамента, заменяющего старые, сугубо практические методы работы; научное исследование каждого отдельного вида трудовой деятельности;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- отбор рабочих и менеджеров на основе научных критериев, их профотбор и профобучение;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- сотрудничество администрации с рабочими в деле практического внедрения НОТ;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равномерное и справедливое распределение обязанностей (ответственности) между рабочими и менеджерами.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 b="1">
                <a:latin typeface="Times New Roman" pitchFamily="18" charset="0"/>
              </a:rPr>
              <a:t>Нормирование труда на предприятии обеспечивает</a:t>
            </a:r>
            <a:r>
              <a:rPr lang="ru-RU" sz="4000">
                <a:latin typeface="Times New Roman" pitchFamily="18" charset="0"/>
              </a:rPr>
              <a:t>: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определение плановой трудоемкости изготовления отдельных деталей, узлов и изделия в целом;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расчет необходимой численности работников как по профессиям, так и по квалификации;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- оценку результатов труда, установление фондов заработной платы и материального поощрения;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Tx/>
              <a:buChar char="-"/>
            </a:pPr>
            <a:r>
              <a:rPr lang="ru-RU">
                <a:latin typeface="Times New Roman" pitchFamily="18" charset="0"/>
              </a:rPr>
              <a:t>оценку эффективности от внедрения новой техники;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обоснование плана повышения производительности труда;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расчет производственных программ цехов, участков, групп, отдельных рабочих мест;</a:t>
            </a:r>
            <a:br>
              <a:rPr lang="ru-RU">
                <a:latin typeface="Times New Roman" pitchFamily="18" charset="0"/>
              </a:rPr>
            </a:br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Tx/>
              <a:buChar char="-"/>
            </a:pPr>
            <a:r>
              <a:rPr lang="ru-RU">
                <a:latin typeface="Times New Roman" pitchFamily="18" charset="0"/>
              </a:rPr>
              <a:t>определение количества  необходимого оборудования;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оценку организационного уровня рабочих мест при проведении аттестации и разработке оптимальных вариантов  их организации и обслуживания.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ru-RU" sz="4000" b="1">
                <a:latin typeface="Times New Roman" pitchFamily="18" charset="0"/>
              </a:rPr>
              <a:t>Норма времени</a:t>
            </a:r>
            <a:r>
              <a:rPr lang="ru-RU" sz="4000">
                <a:latin typeface="Times New Roman" pitchFamily="18" charset="0"/>
              </a:rPr>
              <a:t> – продолжительность рабочего времени, необходимого для изготовления единицы продукции или выполнения определенного объема работ. </a:t>
            </a:r>
            <a:br>
              <a:rPr lang="ru-RU" sz="40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Норма времени обычно состоит из двух частей: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- нормы подготовительно-заключительного времени, которое устанавливается на все заданное количество продукции и не зависти от его величины;</a:t>
            </a:r>
            <a:br>
              <a:rPr lang="ru-RU" sz="3600">
                <a:latin typeface="Times New Roman" pitchFamily="18" charset="0"/>
              </a:rPr>
            </a:br>
            <a:endParaRPr lang="ru-RU" sz="36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- нормы штучного времени, которая включает оперативное время (в том числе основное, которое затрачивается  на изменение предмета труда, и вспомогательное время, когда производятся загрузка сырья, съем готовой продукции, управление оборудованием), время обслуживания рабочего места, время перерывов, предусмотренных технологией и организацией производства.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Норму  времени (Нвр) в целом можно представить как: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Нвр = 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осн +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в + 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об + 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отл + 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пт +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пз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3600" b="1">
                <a:latin typeface="Times New Roman" pitchFamily="18" charset="0"/>
              </a:rPr>
              <a:t>норму штучного времени</a:t>
            </a:r>
            <a:r>
              <a:rPr lang="ru-RU" sz="3600">
                <a:latin typeface="Times New Roman" pitchFamily="18" charset="0"/>
              </a:rPr>
              <a:t> как:  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          </a:t>
            </a:r>
            <a:br>
              <a:rPr lang="ru-RU" sz="3600">
                <a:latin typeface="Times New Roman" pitchFamily="18" charset="0"/>
              </a:rPr>
            </a:br>
            <a:r>
              <a:rPr lang="ru-RU" sz="3600">
                <a:latin typeface="Times New Roman" pitchFamily="18" charset="0"/>
              </a:rPr>
              <a:t>   </a:t>
            </a:r>
            <a:r>
              <a:rPr lang="en-US" sz="4000">
                <a:latin typeface="Times New Roman" pitchFamily="18" charset="0"/>
              </a:rPr>
              <a:t>t</a:t>
            </a:r>
            <a:r>
              <a:rPr lang="ru-RU" sz="4000">
                <a:latin typeface="Times New Roman" pitchFamily="18" charset="0"/>
              </a:rPr>
              <a:t>шт = </a:t>
            </a:r>
            <a:r>
              <a:rPr lang="en-US" sz="4000">
                <a:latin typeface="Times New Roman" pitchFamily="18" charset="0"/>
              </a:rPr>
              <a:t>t</a:t>
            </a:r>
            <a:r>
              <a:rPr lang="ru-RU" sz="4000">
                <a:latin typeface="Times New Roman" pitchFamily="18" charset="0"/>
              </a:rPr>
              <a:t>осн + </a:t>
            </a:r>
            <a:r>
              <a:rPr lang="en-US" sz="4000">
                <a:latin typeface="Times New Roman" pitchFamily="18" charset="0"/>
              </a:rPr>
              <a:t>t</a:t>
            </a:r>
            <a:r>
              <a:rPr lang="ru-RU" sz="4000">
                <a:latin typeface="Times New Roman" pitchFamily="18" charset="0"/>
              </a:rPr>
              <a:t>в +</a:t>
            </a:r>
            <a:r>
              <a:rPr lang="en-US" sz="4000">
                <a:latin typeface="Times New Roman" pitchFamily="18" charset="0"/>
              </a:rPr>
              <a:t>t</a:t>
            </a:r>
            <a:r>
              <a:rPr lang="ru-RU" sz="4000">
                <a:latin typeface="Times New Roman" pitchFamily="18" charset="0"/>
              </a:rPr>
              <a:t>об +</a:t>
            </a:r>
            <a:r>
              <a:rPr lang="en-US" sz="4000">
                <a:latin typeface="Times New Roman" pitchFamily="18" charset="0"/>
              </a:rPr>
              <a:t>t</a:t>
            </a:r>
            <a:r>
              <a:rPr lang="ru-RU" sz="4000">
                <a:latin typeface="Times New Roman" pitchFamily="18" charset="0"/>
              </a:rPr>
              <a:t>отл +</a:t>
            </a:r>
            <a:r>
              <a:rPr lang="en-US" sz="4000">
                <a:latin typeface="Times New Roman" pitchFamily="18" charset="0"/>
              </a:rPr>
              <a:t>t</a:t>
            </a:r>
            <a:r>
              <a:rPr lang="ru-RU" sz="4000">
                <a:latin typeface="Times New Roman" pitchFamily="18" charset="0"/>
              </a:rPr>
              <a:t>пт</a:t>
            </a:r>
            <a:r>
              <a:rPr lang="ru-RU" sz="3600">
                <a:latin typeface="Times New Roman" pitchFamily="18" charset="0"/>
              </a:rPr>
              <a:t/>
            </a:r>
            <a:br>
              <a:rPr lang="ru-RU" sz="3600">
                <a:latin typeface="Times New Roman" pitchFamily="18" charset="0"/>
              </a:rPr>
            </a:br>
            <a:r>
              <a:rPr lang="en-US" sz="3600">
                <a:latin typeface="Times New Roman" pitchFamily="18" charset="0"/>
              </a:rPr>
              <a:t>t</a:t>
            </a:r>
            <a:r>
              <a:rPr lang="ru-RU" sz="3600">
                <a:latin typeface="Times New Roman" pitchFamily="18" charset="0"/>
              </a:rPr>
              <a:t>осн  -  основное время;</a:t>
            </a:r>
            <a:r>
              <a:rPr lang="en-US" sz="3600">
                <a:latin typeface="Times New Roman" pitchFamily="18" charset="0"/>
              </a:rPr>
              <a:t/>
            </a:r>
            <a:br>
              <a:rPr lang="en-US" sz="3600">
                <a:latin typeface="Times New Roman" pitchFamily="18" charset="0"/>
              </a:rPr>
            </a:br>
            <a:r>
              <a:rPr lang="en-US" sz="3600">
                <a:latin typeface="Times New Roman" pitchFamily="18" charset="0"/>
              </a:rPr>
              <a:t>t</a:t>
            </a:r>
            <a:r>
              <a:rPr lang="ru-RU" sz="3600">
                <a:latin typeface="Times New Roman" pitchFamily="18" charset="0"/>
              </a:rPr>
              <a:t>в – вспомогательное время;</a:t>
            </a:r>
            <a:r>
              <a:rPr lang="en-US" sz="3600">
                <a:latin typeface="Times New Roman" pitchFamily="18" charset="0"/>
              </a:rPr>
              <a:t/>
            </a:r>
            <a:br>
              <a:rPr lang="en-US" sz="3600">
                <a:latin typeface="Times New Roman" pitchFamily="18" charset="0"/>
              </a:rPr>
            </a:br>
            <a:r>
              <a:rPr lang="en-US" sz="3600">
                <a:latin typeface="Times New Roman" pitchFamily="18" charset="0"/>
              </a:rPr>
              <a:t>t</a:t>
            </a:r>
            <a:r>
              <a:rPr lang="ru-RU" sz="3600">
                <a:latin typeface="Times New Roman" pitchFamily="18" charset="0"/>
              </a:rPr>
              <a:t>об – время обслуживания рабочего места;</a:t>
            </a:r>
            <a:r>
              <a:rPr lang="en-US" sz="3600">
                <a:latin typeface="Times New Roman" pitchFamily="18" charset="0"/>
              </a:rPr>
              <a:t/>
            </a:r>
            <a:br>
              <a:rPr lang="en-US" sz="3600">
                <a:latin typeface="Times New Roman" pitchFamily="18" charset="0"/>
              </a:rPr>
            </a:br>
            <a:r>
              <a:rPr lang="en-US" sz="3600">
                <a:latin typeface="Times New Roman" pitchFamily="18" charset="0"/>
              </a:rPr>
              <a:t>t</a:t>
            </a:r>
            <a:r>
              <a:rPr lang="ru-RU" sz="3600">
                <a:latin typeface="Times New Roman" pitchFamily="18" charset="0"/>
              </a:rPr>
              <a:t>отл – время на отдых и личные надобности;</a:t>
            </a:r>
            <a:r>
              <a:rPr lang="en-US" sz="3600">
                <a:latin typeface="Times New Roman" pitchFamily="18" charset="0"/>
              </a:rPr>
              <a:t/>
            </a:r>
            <a:br>
              <a:rPr lang="en-US" sz="3600">
                <a:latin typeface="Times New Roman" pitchFamily="18" charset="0"/>
              </a:rPr>
            </a:br>
            <a:r>
              <a:rPr lang="en-US" sz="3600">
                <a:latin typeface="Times New Roman" pitchFamily="18" charset="0"/>
              </a:rPr>
              <a:t>t</a:t>
            </a:r>
            <a:r>
              <a:rPr lang="ru-RU" sz="3600">
                <a:latin typeface="Times New Roman" pitchFamily="18" charset="0"/>
              </a:rPr>
              <a:t>пт – время перерывов по организационно-техническим причинам;</a:t>
            </a:r>
            <a:r>
              <a:rPr lang="en-US" sz="3600">
                <a:latin typeface="Times New Roman" pitchFamily="18" charset="0"/>
              </a:rPr>
              <a:t/>
            </a:r>
            <a:br>
              <a:rPr lang="en-US" sz="3600">
                <a:latin typeface="Times New Roman" pitchFamily="18" charset="0"/>
              </a:rPr>
            </a:br>
            <a:r>
              <a:rPr lang="en-US" sz="3600">
                <a:latin typeface="Times New Roman" pitchFamily="18" charset="0"/>
              </a:rPr>
              <a:t>t</a:t>
            </a:r>
            <a:r>
              <a:rPr lang="ru-RU" sz="3600">
                <a:latin typeface="Times New Roman" pitchFamily="18" charset="0"/>
              </a:rPr>
              <a:t>пз – подготовительно-заключительное время.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МЕТОДЫ НОРМИРОВАНИЯ</a:t>
            </a:r>
            <a:br>
              <a:rPr lang="ru-RU" b="1">
                <a:latin typeface="Times New Roman" pitchFamily="18" charset="0"/>
              </a:rPr>
            </a:br>
            <a:r>
              <a:rPr lang="ru-RU"/>
              <a:t> </a:t>
            </a:r>
            <a:br>
              <a:rPr lang="ru-RU"/>
            </a:br>
            <a:r>
              <a:rPr lang="ru-RU">
                <a:latin typeface="Times New Roman" pitchFamily="18" charset="0"/>
              </a:rPr>
              <a:t>Аналитический метод</a:t>
            </a:r>
            <a:r>
              <a:rPr lang="ru-RU" i="1">
                <a:latin typeface="Times New Roman" pitchFamily="18" charset="0"/>
              </a:rPr>
              <a:t> </a:t>
            </a:r>
            <a:r>
              <a:rPr lang="ru-RU">
                <a:latin typeface="Times New Roman" pitchFamily="18" charset="0"/>
              </a:rPr>
              <a:t>базируется на предварительном анализе производственных возможностей рабочего места и определении необходимых затрат на каждый элемент и операцию в целом.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Нормирование аналитическим методом осуществляется в следующем порядке: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/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1) операция расчленяется на составные элементы;</a:t>
            </a:r>
            <a:br>
              <a:rPr lang="ru-RU" sz="4000">
                <a:latin typeface="Times New Roman" pitchFamily="18" charset="0"/>
              </a:rPr>
            </a:br>
            <a:r>
              <a:rPr lang="ru-RU" sz="4000">
                <a:latin typeface="Times New Roman" pitchFamily="18" charset="0"/>
              </a:rPr>
              <a:t>2) определяются факторы, влияющие на продолжительность каждого элемента (технические, психофизиологические и т.п.);</a:t>
            </a:r>
            <a:br>
              <a:rPr lang="ru-RU" sz="4000">
                <a:latin typeface="Times New Roman" pitchFamily="18" charset="0"/>
              </a:rPr>
            </a:br>
            <a:endParaRPr lang="ru-RU" sz="4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3) проектируется рациональный состав операции и последовательность выполнения ее элементов;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4) рассчитываются  затраты времени на каждый запроектированный элемент и определяется норма времени на операцию в целом</a:t>
            </a:r>
            <a:r>
              <a:rPr lang="ru-RU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Аналитический метод имеет две разновидности: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аналитически-рачетный метод, в соответствии с которым затраты времени определяются по заранее разработанным научно-обоснованным отраслевым нормативам;</a:t>
            </a:r>
            <a:br>
              <a:rPr lang="ru-RU">
                <a:latin typeface="Times New Roman" pitchFamily="18" charset="0"/>
              </a:rPr>
            </a:br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- </a:t>
            </a:r>
            <a:r>
              <a:rPr lang="ru-RU">
                <a:latin typeface="Times New Roman" pitchFamily="18" charset="0"/>
              </a:rPr>
              <a:t>аналитически-исследовательский метод, при использовании которого затраты времени на элемент операции и операцию в целом устанавливаются на основании непосредственных измерений этих затрат на рабочих местах.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>
                <a:latin typeface="Times New Roman" pitchFamily="18" charset="0"/>
              </a:rPr>
              <a:t>ИССЛЕДОВАНИЕ ТРУДОВОГО ПРОЦЕССА</a:t>
            </a:r>
            <a:br>
              <a:rPr lang="ru-RU" b="1">
                <a:latin typeface="Times New Roman" pitchFamily="18" charset="0"/>
              </a:rPr>
            </a:br>
            <a:r>
              <a:rPr lang="ru-RU" b="1">
                <a:latin typeface="Times New Roman" pitchFamily="18" charset="0"/>
              </a:rPr>
              <a:t/>
            </a:r>
            <a:br>
              <a:rPr lang="ru-RU" b="1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Для исследования трудового процесса целесообразно применять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хронометраж</a:t>
            </a:r>
            <a:r>
              <a:rPr lang="ru-RU" i="1">
                <a:latin typeface="Times New Roman" pitchFamily="18" charset="0"/>
              </a:rPr>
              <a:t> </a:t>
            </a:r>
            <a:r>
              <a:rPr lang="ru-RU">
                <a:latin typeface="Times New Roman" pitchFamily="18" charset="0"/>
              </a:rPr>
              <a:t>(фиксируется длительность исследуемых элементов оперативного времени по конкретному виду продукции)</a:t>
            </a:r>
            <a:r>
              <a:rPr lang="ru-RU" b="1"/>
              <a:t> </a:t>
            </a:r>
            <a:endParaRPr lang="ru-RU" b="1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Tx/>
              <a:buChar char="-"/>
            </a:pPr>
            <a:r>
              <a:rPr lang="ru-RU">
                <a:latin typeface="Times New Roman" pitchFamily="18" charset="0"/>
              </a:rPr>
              <a:t>фотография рабочего дня</a:t>
            </a:r>
            <a:r>
              <a:rPr lang="ru-RU" i="1">
                <a:latin typeface="Times New Roman" pitchFamily="18" charset="0"/>
              </a:rPr>
              <a:t> </a:t>
            </a:r>
            <a:r>
              <a:rPr lang="ru-RU">
                <a:latin typeface="Times New Roman" pitchFamily="18" charset="0"/>
              </a:rPr>
              <a:t>(устанавливаются затраты времени на все виды работ и перерывы, которые наблюдались в течение определенного отрезка времени);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- фотохронометраж</a:t>
            </a:r>
            <a:r>
              <a:rPr lang="ru-RU" i="1">
                <a:latin typeface="Times New Roman" pitchFamily="18" charset="0"/>
              </a:rPr>
              <a:t> </a:t>
            </a:r>
            <a:r>
              <a:rPr lang="ru-RU">
                <a:latin typeface="Times New Roman" pitchFamily="18" charset="0"/>
              </a:rPr>
              <a:t>(применяется для одновременного определения структуры затрат времени и длительности отдельных элементов производственной операции).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Хронометражные наблюдения состоят в изучении и измерении затрат рабочего времени на выполнение основных и вспомогательных приемов и движений, многократно повторяющихся при выполнении операций, или на элементы работы, циклически повторяющихся в течение смены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Целью хронометража являются: разработка нормативов основного и вспомогательного времени в зависимости от различных организационно-технических условий производства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Хронометраж состоит из следующих этапов: 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подготовка к проведению хронометража, проведение наблюдений, обработка данных наблюдений, анализ результатов хронометража и разработка организационно-технических мероприятий по рационализации состава  и структуры операций.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>
                <a:latin typeface="Times New Roman" pitchFamily="18" charset="0"/>
              </a:rPr>
              <a:t>Коэффициент устойчивости хронометражного ряда представляет собой отношение максимального  значения данного ряда 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 мах к минимальному 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мин</a:t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/>
            </a:r>
            <a:br>
              <a:rPr lang="ru-RU">
                <a:latin typeface="Times New Roman" pitchFamily="18" charset="0"/>
              </a:rPr>
            </a:br>
            <a:r>
              <a:rPr lang="ru-RU">
                <a:latin typeface="Times New Roman" pitchFamily="18" charset="0"/>
              </a:rPr>
              <a:t>Ку = 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 мах/ </a:t>
            </a:r>
            <a:r>
              <a:rPr lang="en-US">
                <a:latin typeface="Times New Roman" pitchFamily="18" charset="0"/>
              </a:rPr>
              <a:t>t</a:t>
            </a:r>
            <a:r>
              <a:rPr lang="ru-RU">
                <a:latin typeface="Times New Roman" pitchFamily="18" charset="0"/>
              </a:rPr>
              <a:t>мин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ru-RU" sz="4000">
                <a:latin typeface="Times New Roman" pitchFamily="18" charset="0"/>
              </a:rPr>
              <a:t>Нормативный коэффициент устойчивости</a:t>
            </a:r>
            <a:r>
              <a:rPr lang="ru-RU" sz="4000"/>
              <a:t> </a:t>
            </a:r>
          </a:p>
        </p:txBody>
      </p:sp>
      <p:graphicFrame>
        <p:nvGraphicFramePr>
          <p:cNvPr id="137219" name="Group 3"/>
          <p:cNvGraphicFramePr>
            <a:graphicFrameLocks noGrp="1"/>
          </p:cNvGraphicFramePr>
          <p:nvPr>
            <p:ph type="tbl" idx="1"/>
          </p:nvPr>
        </p:nvGraphicFramePr>
        <p:xfrm>
          <a:off x="0" y="1371600"/>
          <a:ext cx="9144000" cy="5486402"/>
        </p:xfrm>
        <a:graphic>
          <a:graphicData uri="http://schemas.openxmlformats.org/drawingml/2006/table">
            <a:tbl>
              <a:tblPr/>
              <a:tblGrid>
                <a:gridCol w="2295525"/>
                <a:gridCol w="2725738"/>
                <a:gridCol w="1595437"/>
                <a:gridCol w="1400175"/>
                <a:gridCol w="1127125"/>
              </a:tblGrid>
              <a:tr h="538163">
                <a:tc row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производства на данном рабочем месте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Продолжительность изучаемого  элемента работы, сек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Нормативный коэффициент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49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Машинной работе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Машинно-ручной работе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Ручной работе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37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Массовое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10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Свыше 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3375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1,5</a:t>
                      </a:r>
                    </a:p>
                    <a:p>
                      <a:pPr marL="342900" marR="0" lvl="0" indent="-333375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Крупносерийное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10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Свыше 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3375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1,6</a:t>
                      </a:r>
                    </a:p>
                    <a:p>
                      <a:pPr marL="342900" marR="0" lvl="0" indent="-333375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Серийное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10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Свыше 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3375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2,0</a:t>
                      </a:r>
                    </a:p>
                    <a:p>
                      <a:pPr marL="342900" marR="0" lvl="0" indent="-333375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1,6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152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</a:p>
                    <a:p>
                      <a:pPr marL="342900" marR="0" lvl="0" indent="-152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44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Мелкосерийное и единичное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649</Words>
  <PresentationFormat>Экран (4:3)</PresentationFormat>
  <Paragraphs>98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Производительность труда: сущность, роль в развитии предприятия, методы ее измерения.  Labor productivity: essence, role in the development of the enterprise, methods of its measurement?</vt:lpstr>
      <vt:lpstr> Под производительностью труда понимают результативность (эффективность) труда отдельного работника или целого коллектива в процессе производства продукции или оказания услуг.  Под производительностью живого труда принято понимать его способность производить в единицу времени определенное количество продукции.   Производительность труда можно характеризовать либо прямым показателем - выработкой продукции в единицу затраченного рабочего времени, либо обратным показателем - трудоемкостью (затратами рабочего времени на единицу произведенной продукции).  </vt:lpstr>
      <vt:lpstr>Трудоемкость — это затраты рабочего времени на производство единицы продукции.  </vt:lpstr>
      <vt:lpstr>Слайд 4</vt:lpstr>
      <vt:lpstr>Слайд 5</vt:lpstr>
      <vt:lpstr>Слайд 6</vt:lpstr>
      <vt:lpstr>ОРГАНИЗАЦИЯ ТРУДА НА ПРЕДПРИЯТИИ</vt:lpstr>
      <vt:lpstr>Организация труда  включает в качестве необходимого составляющего элемента  нормирование труда.  Целью нормирования труда является  определение необходимых затрат и результатов труда, установление соотношений между численностью работников и количеством единиц оборудования. </vt:lpstr>
      <vt:lpstr>Фредерик Уинстон Тейлор по праву считается основателем современного менеджмента.  4 научных принципа (правила управления): - создание научного фундамента, заменяющего старые, сугубо практические методы работы; научное исследование каждого отдельного вида трудовой деятельности; - отбор рабочих и менеджеров на основе научных критериев, их профотбор и профобучение;</vt:lpstr>
      <vt:lpstr>- сотрудничество администрации с рабочими в деле практического внедрения НОТ; - равномерное и справедливое распределение обязанностей (ответственности) между рабочими и менеджерами.</vt:lpstr>
      <vt:lpstr>Нормирование труда на предприятии обеспечивает: - определение плановой трудоемкости изготовления отдельных деталей, узлов и изделия в целом; - расчет необходимой численности работников как по профессиям, так и по квалификации; - оценку результатов труда, установление фондов заработной платы и материального поощрения;</vt:lpstr>
      <vt:lpstr>оценку эффективности от внедрения новой техники;  - обоснование плана повышения производительности труда;  - расчет производственных программ цехов, участков, групп, отдельных рабочих мест; </vt:lpstr>
      <vt:lpstr>определение количества  необходимого оборудования;  - оценку организационного уровня рабочих мест при проведении аттестации и разработке оптимальных вариантов  их организации и обслуживания.</vt:lpstr>
      <vt:lpstr>Норма времени – продолжительность рабочего времени, необходимого для изготовления единицы продукции или выполнения определенного объема работ.  Норма времени обычно состоит из двух частей: - нормы подготовительно-заключительного времени, которое устанавливается на все заданное количество продукции и не зависти от его величины; </vt:lpstr>
      <vt:lpstr>- нормы штучного времени, которая включает оперативное время (в том числе основное, которое затрачивается  на изменение предмета труда, и вспомогательное время, когда производятся загрузка сырья, съем готовой продукции, управление оборудованием), время обслуживания рабочего места, время перерывов, предусмотренных технологией и организацией производства.</vt:lpstr>
      <vt:lpstr>Норму  времени (Нвр) в целом можно представить как:   Нвр = tосн +tв + tоб + tотл + tпт +tпз</vt:lpstr>
      <vt:lpstr>норму штучного времени как:                 tшт = tосн + tв +tоб +tотл +tпт tосн  -  основное время; tв – вспомогательное время; tоб – время обслуживания рабочего места; tотл – время на отдых и личные надобности; tпт – время перерывов по организационно-техническим причинам; tпз – подготовительно-заключительное время.</vt:lpstr>
      <vt:lpstr>МЕТОДЫ НОРМИРОВАНИЯ   Аналитический метод базируется на предварительном анализе производственных возможностей рабочего места и определении необходимых затрат на каждый элемент и операцию в целом.</vt:lpstr>
      <vt:lpstr>Нормирование аналитическим методом осуществляется в следующем порядке:  1) операция расчленяется на составные элементы; 2) определяются факторы, влияющие на продолжительность каждого элемента (технические, психофизиологические и т.п.); </vt:lpstr>
      <vt:lpstr>3) проектируется рациональный состав операции и последовательность выполнения ее элементов;  4) рассчитываются  затраты времени на каждый запроектированный элемент и определяется норма времени на операцию в целом.</vt:lpstr>
      <vt:lpstr>Аналитический метод имеет две разновидности:  - аналитически-рачетный метод, в соответствии с которым затраты времени определяются по заранее разработанным научно-обоснованным отраслевым нормативам; </vt:lpstr>
      <vt:lpstr>- аналитически-исследовательский метод, при использовании которого затраты времени на элемент операции и операцию в целом устанавливаются на основании непосредственных измерений этих затрат на рабочих местах.</vt:lpstr>
      <vt:lpstr>ИССЛЕДОВАНИЕ ТРУДОВОГО ПРОЦЕССА  Для исследования трудового процесса целесообразно применять  - хронометраж (фиксируется длительность исследуемых элементов оперативного времени по конкретному виду продукции) </vt:lpstr>
      <vt:lpstr>фотография рабочего дня (устанавливаются затраты времени на все виды работ и перерывы, которые наблюдались в течение определенного отрезка времени);  - фотохронометраж (применяется для одновременного определения структуры затрат времени и длительности отдельных элементов производственной операции).</vt:lpstr>
      <vt:lpstr>Хронометражные наблюдения состоят в изучении и измерении затрат рабочего времени на выполнение основных и вспомогательных приемов и движений, многократно повторяющихся при выполнении операций, или на элементы работы, циклически повторяющихся в течение смены </vt:lpstr>
      <vt:lpstr>Целью хронометража являются: разработка нормативов основного и вспомогательного времени в зависимости от различных организационно-технических условий производства </vt:lpstr>
      <vt:lpstr>Хронометраж состоит из следующих этапов:  подготовка к проведению хронометража, проведение наблюдений, обработка данных наблюдений, анализ результатов хронометража и разработка организационно-технических мероприятий по рационализации состава  и структуры операций.</vt:lpstr>
      <vt:lpstr>Коэффициент устойчивости хронометражного ряда представляет собой отношение максимального  значения данного ряда t мах к минимальному tмин  Ку = t мах/ tмин </vt:lpstr>
      <vt:lpstr>Нормативный коэффициент устойчивости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КАДРЫ ПРЕДПРИЯТИЯ.   ПРОИЗВОДИТЕЛЬНОСТЬ ТРУДА.</dc:title>
  <dc:creator>Алия Кабдулшарипова</dc:creator>
  <cp:lastModifiedBy>User</cp:lastModifiedBy>
  <cp:revision>5</cp:revision>
  <dcterms:created xsi:type="dcterms:W3CDTF">2021-08-25T14:50:50Z</dcterms:created>
  <dcterms:modified xsi:type="dcterms:W3CDTF">2021-09-06T08:50:29Z</dcterms:modified>
</cp:coreProperties>
</file>